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62" r:id="rId3"/>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7" autoAdjust="0"/>
    <p:restoredTop sz="86441" autoAdjust="0"/>
  </p:normalViewPr>
  <p:slideViewPr>
    <p:cSldViewPr snapToGrid="0">
      <p:cViewPr>
        <p:scale>
          <a:sx n="110" d="100"/>
          <a:sy n="110" d="100"/>
        </p:scale>
        <p:origin x="1974" y="-1362"/>
      </p:cViewPr>
      <p:guideLst>
        <p:guide orient="horz" pos="2880"/>
        <p:guide pos="216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400" b="0" i="0">
                <a:solidFill>
                  <a:srgbClr val="231F20"/>
                </a:solidFill>
                <a:latin typeface="Montserrat Medium"/>
                <a:cs typeface="Montserrat Medium"/>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6" name="Holder 6"/>
          <p:cNvSpPr>
            <a:spLocks noGrp="1"/>
          </p:cNvSpPr>
          <p:nvPr>
            <p:ph type="sldNum" sz="quarter" idx="7"/>
          </p:nvPr>
        </p:nvSpPr>
        <p:spPr>
          <a:xfrm>
            <a:off x="6892119" y="10222754"/>
            <a:ext cx="216204" cy="149859"/>
          </a:xfrm>
          <a:prstGeom prst="rect">
            <a:avLst/>
          </a:prstGeom>
        </p:spPr>
        <p:txBody>
          <a:bodyPr lIns="0" tIns="0" rIns="0" bIns="0"/>
          <a:lstStyle>
            <a:lvl1pPr>
              <a:defRPr sz="800" b="0" i="0">
                <a:solidFill>
                  <a:srgbClr val="231F20"/>
                </a:solidFill>
                <a:latin typeface="Montserrat"/>
                <a:cs typeface="Montserrat"/>
              </a:defRPr>
            </a:lvl1pPr>
          </a:lstStyle>
          <a:p>
            <a:pPr marL="58419">
              <a:lnSpc>
                <a:spcPct val="100000"/>
              </a:lnSpc>
              <a:spcBef>
                <a:spcPts val="75"/>
              </a:spcBef>
            </a:pPr>
            <a:fld id="{81D60167-4931-47E6-BA6A-407CBD079E47}" type="slidenum">
              <a:rPr spc="-25" dirty="0"/>
              <a:t>‹#›</a:t>
            </a:fld>
            <a:endParaRPr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231F20"/>
                </a:solidFill>
                <a:latin typeface="Montserrat Medium"/>
                <a:cs typeface="Montserrat Medium"/>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7" name="object 9">
            <a:extLst>
              <a:ext uri="{FF2B5EF4-FFF2-40B4-BE49-F238E27FC236}">
                <a16:creationId xmlns:a16="http://schemas.microsoft.com/office/drawing/2014/main" id="{6D921ACF-400E-45A5-B3BF-0C89A91FCFC1}"/>
              </a:ext>
            </a:extLst>
          </p:cNvPr>
          <p:cNvSpPr txBox="1">
            <a:spLocks noGrp="1"/>
          </p:cNvSpPr>
          <p:nvPr>
            <p:ph type="sldNum" sz="quarter" idx="4"/>
          </p:nvPr>
        </p:nvSpPr>
        <p:spPr>
          <a:xfrm>
            <a:off x="6892119" y="10222754"/>
            <a:ext cx="216204" cy="132729"/>
          </a:xfrm>
          <a:prstGeom prst="rect">
            <a:avLst/>
          </a:prstGeom>
        </p:spPr>
        <p:txBody>
          <a:bodyPr vert="horz" wrap="square" lIns="0" tIns="9525" rIns="0" bIns="0" rtlCol="0">
            <a:spAutoFit/>
          </a:bodyPr>
          <a:lstStyle>
            <a:lvl1pPr>
              <a:defRPr sz="800"/>
            </a:lvl1pPr>
          </a:lstStyle>
          <a:p>
            <a:pPr marL="58419">
              <a:spcBef>
                <a:spcPts val="75"/>
              </a:spcBef>
            </a:pPr>
            <a:fld id="{81D60167-4931-47E6-BA6A-407CBD079E47}" type="slidenum">
              <a:rPr lang="en-GB" spc="-25" smtClean="0"/>
              <a:pPr marL="58419">
                <a:spcBef>
                  <a:spcPts val="75"/>
                </a:spcBef>
              </a:pPr>
              <a:t>‹#›</a:t>
            </a:fld>
            <a:endParaRPr lang="en-GB"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231F20"/>
                </a:solidFill>
                <a:latin typeface="Montserrat Medium"/>
                <a:cs typeface="Montserrat Medium"/>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7" name="Holder 7"/>
          <p:cNvSpPr>
            <a:spLocks noGrp="1"/>
          </p:cNvSpPr>
          <p:nvPr>
            <p:ph type="sldNum" sz="quarter" idx="7"/>
          </p:nvPr>
        </p:nvSpPr>
        <p:spPr>
          <a:xfrm>
            <a:off x="6892119" y="10222754"/>
            <a:ext cx="216204" cy="149859"/>
          </a:xfrm>
          <a:prstGeom prst="rect">
            <a:avLst/>
          </a:prstGeom>
        </p:spPr>
        <p:txBody>
          <a:bodyPr lIns="0" tIns="0" rIns="0" bIns="0"/>
          <a:lstStyle>
            <a:lvl1pPr>
              <a:defRPr sz="800" b="0" i="0">
                <a:solidFill>
                  <a:srgbClr val="231F20"/>
                </a:solidFill>
                <a:latin typeface="Montserrat"/>
                <a:cs typeface="Montserrat"/>
              </a:defRPr>
            </a:lvl1pPr>
          </a:lstStyle>
          <a:p>
            <a:pPr marL="58419">
              <a:lnSpc>
                <a:spcPct val="100000"/>
              </a:lnSpc>
              <a:spcBef>
                <a:spcPts val="75"/>
              </a:spcBef>
            </a:pPr>
            <a:fld id="{81D60167-4931-47E6-BA6A-407CBD079E47}" type="slidenum">
              <a:rPr spc="-25" dirty="0"/>
              <a:t>‹#›</a:t>
            </a:fld>
            <a:endParaRPr spc="-25" dirty="0"/>
          </a:p>
        </p:txBody>
      </p:sp>
    </p:spTree>
  </p:cSld>
  <p:clrMapOvr>
    <a:masterClrMapping/>
  </p:clrMapOvr>
  <p:extLst>
    <p:ext uri="{DCECCB84-F9BA-43D5-87BE-67443E8EF086}">
      <p15:sldGuideLst xmlns:p15="http://schemas.microsoft.com/office/powerpoint/2012/main">
        <p15:guide id="1" orient="horz" pos="3368" userDrawn="1">
          <p15:clr>
            <a:srgbClr val="FBAE40"/>
          </p15:clr>
        </p15:guide>
        <p15:guide id="2" pos="23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231F20"/>
                </a:solidFill>
                <a:latin typeface="Montserrat Medium"/>
                <a:cs typeface="Montserrat Medium"/>
              </a:defRPr>
            </a:lvl1pPr>
          </a:lstStyle>
          <a:p>
            <a:endParaRPr/>
          </a:p>
        </p:txBody>
      </p:sp>
      <p:sp>
        <p:nvSpPr>
          <p:cNvPr id="5" name="Holder 5"/>
          <p:cNvSpPr>
            <a:spLocks noGrp="1"/>
          </p:cNvSpPr>
          <p:nvPr>
            <p:ph type="sldNum" sz="quarter" idx="7"/>
          </p:nvPr>
        </p:nvSpPr>
        <p:spPr>
          <a:xfrm>
            <a:off x="6892119" y="10222754"/>
            <a:ext cx="216204" cy="149859"/>
          </a:xfrm>
          <a:prstGeom prst="rect">
            <a:avLst/>
          </a:prstGeom>
        </p:spPr>
        <p:txBody>
          <a:bodyPr lIns="0" tIns="0" rIns="0" bIns="0"/>
          <a:lstStyle>
            <a:lvl1pPr>
              <a:defRPr sz="800" b="0" i="0">
                <a:solidFill>
                  <a:srgbClr val="231F20"/>
                </a:solidFill>
                <a:latin typeface="Montserrat"/>
                <a:cs typeface="Montserrat"/>
              </a:defRPr>
            </a:lvl1pPr>
          </a:lstStyle>
          <a:p>
            <a:pPr marL="58419">
              <a:lnSpc>
                <a:spcPct val="100000"/>
              </a:lnSpc>
              <a:spcBef>
                <a:spcPts val="75"/>
              </a:spcBef>
            </a:pPr>
            <a:fld id="{81D60167-4931-47E6-BA6A-407CBD079E47}" type="slidenum">
              <a:rPr spc="-25" dirty="0"/>
              <a:t>‹#›</a:t>
            </a:fld>
            <a:endParaRP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4" name="Holder 4"/>
          <p:cNvSpPr>
            <a:spLocks noGrp="1"/>
          </p:cNvSpPr>
          <p:nvPr>
            <p:ph type="sldNum" sz="quarter" idx="7"/>
          </p:nvPr>
        </p:nvSpPr>
        <p:spPr>
          <a:xfrm>
            <a:off x="6892119" y="10222754"/>
            <a:ext cx="216204" cy="149859"/>
          </a:xfrm>
          <a:prstGeom prst="rect">
            <a:avLst/>
          </a:prstGeom>
        </p:spPr>
        <p:txBody>
          <a:bodyPr lIns="0" tIns="0" rIns="0" bIns="0"/>
          <a:lstStyle>
            <a:lvl1pPr>
              <a:defRPr sz="800" b="0" i="0">
                <a:solidFill>
                  <a:srgbClr val="231F20"/>
                </a:solidFill>
                <a:latin typeface="Montserrat"/>
                <a:cs typeface="Montserrat"/>
              </a:defRPr>
            </a:lvl1pPr>
          </a:lstStyle>
          <a:p>
            <a:pPr marL="58419">
              <a:lnSpc>
                <a:spcPct val="100000"/>
              </a:lnSpc>
              <a:spcBef>
                <a:spcPts val="75"/>
              </a:spcBef>
            </a:pPr>
            <a:fld id="{81D60167-4931-47E6-BA6A-407CBD079E47}" type="slidenum">
              <a:rPr spc="-25" dirty="0"/>
              <a:t>‹#›</a:t>
            </a:fld>
            <a:endParaRPr spc="-2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7700" y="643703"/>
            <a:ext cx="2663614" cy="1153159"/>
          </a:xfrm>
          <a:prstGeom prst="rect">
            <a:avLst/>
          </a:prstGeom>
        </p:spPr>
        <p:txBody>
          <a:bodyPr wrap="square" lIns="0" tIns="0" rIns="0" bIns="0">
            <a:spAutoFit/>
          </a:bodyPr>
          <a:lstStyle>
            <a:lvl1pPr>
              <a:defRPr sz="2400" b="0" i="0">
                <a:solidFill>
                  <a:srgbClr val="231F20"/>
                </a:solidFill>
                <a:latin typeface="Montserrat Medium"/>
                <a:cs typeface="Montserrat Medium"/>
              </a:defRPr>
            </a:lvl1pPr>
          </a:lstStyle>
          <a:p>
            <a:endParaRPr dirty="0"/>
          </a:p>
        </p:txBody>
      </p:sp>
      <p:sp>
        <p:nvSpPr>
          <p:cNvPr id="3" name="Holder 3"/>
          <p:cNvSpPr>
            <a:spLocks noGrp="1"/>
          </p:cNvSpPr>
          <p:nvPr>
            <p:ph type="body" idx="1"/>
          </p:nvPr>
        </p:nvSpPr>
        <p:spPr>
          <a:xfrm>
            <a:off x="378142" y="2459482"/>
            <a:ext cx="6806565" cy="184666"/>
          </a:xfrm>
          <a:prstGeom prst="rect">
            <a:avLst/>
          </a:prstGeom>
        </p:spPr>
        <p:txBody>
          <a:bodyPr wrap="square" lIns="0" tIns="0" rIns="0" bIns="0">
            <a:spAutoFit/>
          </a:bodyPr>
          <a:lstStyle>
            <a:lvl1pPr>
              <a:defRPr/>
            </a:lvl1pPr>
          </a:lstStyle>
          <a:p>
            <a:endParaRPr dirty="0"/>
          </a:p>
        </p:txBody>
      </p:sp>
      <p:sp>
        <p:nvSpPr>
          <p:cNvPr id="7" name="object 8">
            <a:extLst>
              <a:ext uri="{FF2B5EF4-FFF2-40B4-BE49-F238E27FC236}">
                <a16:creationId xmlns:a16="http://schemas.microsoft.com/office/drawing/2014/main" id="{778ACE3E-E0E9-490F-881F-7E5F49F48CC0}"/>
              </a:ext>
            </a:extLst>
          </p:cNvPr>
          <p:cNvSpPr txBox="1"/>
          <p:nvPr userDrawn="1"/>
        </p:nvSpPr>
        <p:spPr>
          <a:xfrm>
            <a:off x="491299" y="10222754"/>
            <a:ext cx="1166495" cy="132729"/>
          </a:xfrm>
          <a:prstGeom prst="rect">
            <a:avLst/>
          </a:prstGeom>
        </p:spPr>
        <p:txBody>
          <a:bodyPr vert="horz" wrap="square" lIns="0" tIns="9525" rIns="0" bIns="0" rtlCol="0">
            <a:spAutoFit/>
          </a:bodyPr>
          <a:lstStyle/>
          <a:p>
            <a:pPr marL="12700">
              <a:lnSpc>
                <a:spcPct val="100000"/>
              </a:lnSpc>
              <a:spcBef>
                <a:spcPts val="75"/>
              </a:spcBef>
            </a:pPr>
            <a:r>
              <a:rPr sz="800" spc="-10" baseline="0" dirty="0">
                <a:solidFill>
                  <a:srgbClr val="231F20"/>
                </a:solidFill>
                <a:latin typeface="Montserrat"/>
                <a:cs typeface="Montserrat"/>
              </a:rPr>
              <a:t>www.shoosmiths.com</a:t>
            </a:r>
            <a:endParaRPr sz="800" baseline="0" dirty="0">
              <a:latin typeface="Montserrat"/>
              <a:cs typeface="Montserrat"/>
            </a:endParaRPr>
          </a:p>
        </p:txBody>
      </p:sp>
      <p:sp>
        <p:nvSpPr>
          <p:cNvPr id="8" name="object 9">
            <a:extLst>
              <a:ext uri="{FF2B5EF4-FFF2-40B4-BE49-F238E27FC236}">
                <a16:creationId xmlns:a16="http://schemas.microsoft.com/office/drawing/2014/main" id="{9305F43D-B632-495C-9A09-C9B820E81D7C}"/>
              </a:ext>
            </a:extLst>
          </p:cNvPr>
          <p:cNvSpPr txBox="1">
            <a:spLocks noGrp="1"/>
          </p:cNvSpPr>
          <p:nvPr>
            <p:ph type="sldNum" sz="quarter" idx="4"/>
          </p:nvPr>
        </p:nvSpPr>
        <p:spPr>
          <a:xfrm>
            <a:off x="6892119" y="10222754"/>
            <a:ext cx="216204" cy="132729"/>
          </a:xfrm>
          <a:prstGeom prst="rect">
            <a:avLst/>
          </a:prstGeom>
        </p:spPr>
        <p:txBody>
          <a:bodyPr vert="horz" wrap="square" lIns="0" tIns="9525" rIns="0" bIns="0" rtlCol="0">
            <a:spAutoFit/>
          </a:bodyPr>
          <a:lstStyle>
            <a:lvl1pPr>
              <a:defRPr sz="800"/>
            </a:lvl1pPr>
          </a:lstStyle>
          <a:p>
            <a:pPr marL="58419">
              <a:spcBef>
                <a:spcPts val="75"/>
              </a:spcBef>
            </a:pPr>
            <a:fld id="{81D60167-4931-47E6-BA6A-407CBD079E47}" type="slidenum">
              <a:rPr lang="en-GB" spc="-25" smtClean="0"/>
              <a:pPr marL="58419">
                <a:spcBef>
                  <a:spcPts val="75"/>
                </a:spcBef>
              </a:pPr>
              <a:t>‹#›</a:t>
            </a:fld>
            <a:endParaRPr lang="en-GB"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sz="1200">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hoosmiths.com/" TargetMode="External"/><Relationship Id="rId7" Type="http://schemas.openxmlformats.org/officeDocument/2006/relationships/image" Target="../media/image5.sv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shoosmiths.com/" TargetMode="Externa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E0DE297C-74EF-BEB0-6889-332A145422FF}"/>
              </a:ext>
            </a:extLst>
          </p:cNvPr>
          <p:cNvPicPr>
            <a:picLocks noChangeAspect="1"/>
          </p:cNvPicPr>
          <p:nvPr/>
        </p:nvPicPr>
        <p:blipFill>
          <a:blip r:embed="rId2">
            <a:extLst>
              <a:ext uri="{28A0092B-C50C-407E-A947-70E740481C1C}">
                <a14:useLocalDpi xmlns:a14="http://schemas.microsoft.com/office/drawing/2010/main" val="0"/>
              </a:ext>
            </a:extLst>
          </a:blip>
          <a:srcRect l="26436" r="26436"/>
          <a:stretch/>
        </p:blipFill>
        <p:spPr>
          <a:xfrm>
            <a:off x="0" y="-1"/>
            <a:ext cx="7556500" cy="10693401"/>
          </a:xfrm>
          <a:prstGeom prst="rect">
            <a:avLst/>
          </a:prstGeom>
        </p:spPr>
      </p:pic>
      <p:sp>
        <p:nvSpPr>
          <p:cNvPr id="23" name="Rectangle 22">
            <a:extLst>
              <a:ext uri="{FF2B5EF4-FFF2-40B4-BE49-F238E27FC236}">
                <a16:creationId xmlns:a16="http://schemas.microsoft.com/office/drawing/2014/main" id="{41C24D25-80F1-9A3E-6BE3-B3204163A373}"/>
              </a:ext>
            </a:extLst>
          </p:cNvPr>
          <p:cNvSpPr/>
          <p:nvPr/>
        </p:nvSpPr>
        <p:spPr>
          <a:xfrm>
            <a:off x="0" y="0"/>
            <a:ext cx="7556500" cy="10693400"/>
          </a:xfrm>
          <a:prstGeom prst="rect">
            <a:avLst/>
          </a:prstGeom>
          <a:solidFill>
            <a:schemeClr val="tx1">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bject 13"/>
          <p:cNvSpPr txBox="1">
            <a:spLocks noGrp="1"/>
          </p:cNvSpPr>
          <p:nvPr>
            <p:ph type="title"/>
          </p:nvPr>
        </p:nvSpPr>
        <p:spPr>
          <a:xfrm>
            <a:off x="491299" y="1988316"/>
            <a:ext cx="3713326" cy="987450"/>
          </a:xfrm>
          <a:prstGeom prst="rect">
            <a:avLst/>
          </a:prstGeom>
        </p:spPr>
        <p:txBody>
          <a:bodyPr vert="horz" wrap="square" lIns="0" tIns="12700" rIns="0" bIns="0" rtlCol="0">
            <a:spAutoFit/>
          </a:bodyPr>
          <a:lstStyle/>
          <a:p>
            <a:pPr marL="12700">
              <a:lnSpc>
                <a:spcPts val="3840"/>
              </a:lnSpc>
              <a:spcBef>
                <a:spcPts val="100"/>
              </a:spcBef>
            </a:pPr>
            <a:r>
              <a:rPr lang="en-GB" sz="3400" spc="-55" dirty="0">
                <a:solidFill>
                  <a:schemeClr val="bg1"/>
                </a:solidFill>
              </a:rPr>
              <a:t>Shoosmiths tax strategy FY24/25</a:t>
            </a:r>
            <a:endParaRPr sz="3400" dirty="0">
              <a:solidFill>
                <a:schemeClr val="bg1"/>
              </a:solidFill>
            </a:endParaRPr>
          </a:p>
        </p:txBody>
      </p:sp>
      <p:sp>
        <p:nvSpPr>
          <p:cNvPr id="15" name="object 15"/>
          <p:cNvSpPr txBox="1"/>
          <p:nvPr/>
        </p:nvSpPr>
        <p:spPr>
          <a:xfrm>
            <a:off x="491299" y="10222754"/>
            <a:ext cx="1166495" cy="132729"/>
          </a:xfrm>
          <a:prstGeom prst="rect">
            <a:avLst/>
          </a:prstGeom>
        </p:spPr>
        <p:txBody>
          <a:bodyPr vert="horz" wrap="square" lIns="0" tIns="9525" rIns="0" bIns="0" rtlCol="0">
            <a:spAutoFit/>
          </a:bodyPr>
          <a:lstStyle/>
          <a:p>
            <a:pPr marL="12700">
              <a:lnSpc>
                <a:spcPct val="100000"/>
              </a:lnSpc>
              <a:spcBef>
                <a:spcPts val="75"/>
              </a:spcBef>
            </a:pPr>
            <a:r>
              <a:rPr sz="800" b="0" spc="-10" dirty="0">
                <a:solidFill>
                  <a:schemeClr val="bg1"/>
                </a:solidFill>
                <a:latin typeface="Montserrat Medium"/>
                <a:cs typeface="Montserrat Medium"/>
                <a:hlinkClick r:id="rId3">
                  <a:extLst>
                    <a:ext uri="{A12FA001-AC4F-418D-AE19-62706E023703}">
                      <ahyp:hlinkClr xmlns:ahyp="http://schemas.microsoft.com/office/drawing/2018/hyperlinkcolor" val="tx"/>
                    </a:ext>
                  </a:extLst>
                </a:hlinkClick>
              </a:rPr>
              <a:t>www.shoosmiths.com</a:t>
            </a:r>
            <a:endParaRPr sz="800" dirty="0">
              <a:solidFill>
                <a:schemeClr val="bg1"/>
              </a:solidFill>
              <a:latin typeface="Montserrat Medium"/>
              <a:cs typeface="Montserrat Medium"/>
            </a:endParaRPr>
          </a:p>
        </p:txBody>
      </p:sp>
      <p:pic>
        <p:nvPicPr>
          <p:cNvPr id="2" name="Graphic 1">
            <a:extLst>
              <a:ext uri="{FF2B5EF4-FFF2-40B4-BE49-F238E27FC236}">
                <a16:creationId xmlns:a16="http://schemas.microsoft.com/office/drawing/2014/main" id="{87F3DCA1-37CB-580C-ED98-78E9BF21A2A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95200" y="325762"/>
            <a:ext cx="2492449" cy="578752"/>
          </a:xfrm>
          <a:prstGeom prst="rect">
            <a:avLst/>
          </a:prstGeom>
        </p:spPr>
      </p:pic>
      <p:pic>
        <p:nvPicPr>
          <p:cNvPr id="14" name="Graphic 13">
            <a:extLst>
              <a:ext uri="{FF2B5EF4-FFF2-40B4-BE49-F238E27FC236}">
                <a16:creationId xmlns:a16="http://schemas.microsoft.com/office/drawing/2014/main" id="{AED54737-E491-9F53-CA2C-A14D26957D7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163200" y="9914400"/>
            <a:ext cx="900684" cy="43157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93699" rIns="0" bIns="0" rtlCol="0">
            <a:spAutoFit/>
          </a:bodyPr>
          <a:lstStyle/>
          <a:p>
            <a:pPr marL="19050">
              <a:lnSpc>
                <a:spcPct val="100000"/>
              </a:lnSpc>
              <a:spcBef>
                <a:spcPts val="100"/>
              </a:spcBef>
            </a:pPr>
            <a:r>
              <a:rPr lang="en-GB" spc="-35" dirty="0"/>
              <a:t>Shoosmiths tax strategy FY24/25</a:t>
            </a:r>
            <a:endParaRPr spc="-50" dirty="0"/>
          </a:p>
        </p:txBody>
      </p:sp>
      <p:sp>
        <p:nvSpPr>
          <p:cNvPr id="3" name="object 3"/>
          <p:cNvSpPr txBox="1"/>
          <p:nvPr/>
        </p:nvSpPr>
        <p:spPr>
          <a:xfrm>
            <a:off x="494450" y="2345502"/>
            <a:ext cx="4897755" cy="934487"/>
          </a:xfrm>
          <a:prstGeom prst="rect">
            <a:avLst/>
          </a:prstGeom>
        </p:spPr>
        <p:txBody>
          <a:bodyPr vert="horz" wrap="square" lIns="0" tIns="12700" rIns="0" bIns="0" rtlCol="0">
            <a:spAutoFit/>
          </a:bodyPr>
          <a:lstStyle/>
          <a:p>
            <a:pPr marL="12700" marR="5080">
              <a:lnSpc>
                <a:spcPct val="120000"/>
              </a:lnSpc>
              <a:spcBef>
                <a:spcPts val="100"/>
              </a:spcBef>
            </a:pPr>
            <a:r>
              <a:rPr lang="en-GB" sz="1000" b="0" spc="-25" dirty="0">
                <a:solidFill>
                  <a:srgbClr val="231F20"/>
                </a:solidFill>
                <a:latin typeface="Montserrat Medium"/>
                <a:cs typeface="Montserrat Medium"/>
              </a:rPr>
              <a:t>Shoosmiths LLP (“Shoosmiths”) is incorporated as a limited liability partnership under the Limited Liability Partnership Act 2000. </a:t>
            </a:r>
          </a:p>
          <a:p>
            <a:pPr marL="12700" marR="5080">
              <a:lnSpc>
                <a:spcPct val="120000"/>
              </a:lnSpc>
              <a:spcBef>
                <a:spcPts val="100"/>
              </a:spcBef>
            </a:pPr>
            <a:r>
              <a:rPr lang="en-GB" sz="1000" b="0" spc="-25" dirty="0">
                <a:solidFill>
                  <a:srgbClr val="231F20"/>
                </a:solidFill>
                <a:latin typeface="Montserrat Medium"/>
                <a:cs typeface="Montserrat Medium"/>
              </a:rPr>
              <a:t>Our tax policy applies to Shoosmiths and </a:t>
            </a:r>
            <a:r>
              <a:rPr lang="en-GB" sz="1000" spc="-25" dirty="0">
                <a:solidFill>
                  <a:srgbClr val="231F20"/>
                </a:solidFill>
                <a:latin typeface="Montserrat Medium"/>
                <a:cs typeface="Montserrat Medium"/>
              </a:rPr>
              <a:t>all its subsidiaries (“the firm”)</a:t>
            </a:r>
            <a:r>
              <a:rPr lang="en-GB" sz="1000" b="0" spc="-25" dirty="0">
                <a:solidFill>
                  <a:srgbClr val="231F20"/>
                </a:solidFill>
                <a:latin typeface="Montserrat Medium"/>
                <a:cs typeface="Montserrat Medium"/>
              </a:rPr>
              <a:t> for the financial year end 31 March 2025, and is set out in accordance with paragraphs 16(2) and paragraph 25(1) of </a:t>
            </a:r>
            <a:r>
              <a:rPr lang="en-GB" sz="1000" spc="-25" dirty="0">
                <a:solidFill>
                  <a:srgbClr val="231F20"/>
                </a:solidFill>
                <a:latin typeface="Montserrat Medium"/>
                <a:cs typeface="Montserrat Medium"/>
              </a:rPr>
              <a:t>Schedule 19 Finance Act 2016.</a:t>
            </a:r>
            <a:endParaRPr lang="en-GB" sz="1000" b="0" spc="-25" dirty="0">
              <a:solidFill>
                <a:srgbClr val="231F20"/>
              </a:solidFill>
              <a:latin typeface="Montserrat Medium"/>
              <a:cs typeface="Montserrat Medium"/>
            </a:endParaRPr>
          </a:p>
        </p:txBody>
      </p:sp>
      <p:sp>
        <p:nvSpPr>
          <p:cNvPr id="4" name="object 4"/>
          <p:cNvSpPr txBox="1"/>
          <p:nvPr/>
        </p:nvSpPr>
        <p:spPr>
          <a:xfrm>
            <a:off x="491299" y="3971103"/>
            <a:ext cx="3119755" cy="151323"/>
          </a:xfrm>
          <a:prstGeom prst="rect">
            <a:avLst/>
          </a:prstGeom>
        </p:spPr>
        <p:txBody>
          <a:bodyPr vert="horz" wrap="square" lIns="0" tIns="12700" rIns="0" bIns="0" rtlCol="0">
            <a:spAutoFit/>
          </a:bodyPr>
          <a:lstStyle/>
          <a:p>
            <a:pPr marL="12700">
              <a:lnSpc>
                <a:spcPct val="100000"/>
              </a:lnSpc>
              <a:spcBef>
                <a:spcPts val="100"/>
              </a:spcBef>
            </a:pPr>
            <a:r>
              <a:rPr lang="en-GB" sz="900" b="1" dirty="0">
                <a:solidFill>
                  <a:srgbClr val="231F20"/>
                </a:solidFill>
                <a:latin typeface="Montserrat SemiBold"/>
                <a:cs typeface="Montserrat SemiBold"/>
              </a:rPr>
              <a:t>Tax compliance</a:t>
            </a:r>
            <a:endParaRPr sz="900" dirty="0">
              <a:latin typeface="Montserrat SemiBold"/>
              <a:cs typeface="Montserrat SemiBold"/>
            </a:endParaRPr>
          </a:p>
        </p:txBody>
      </p:sp>
      <p:sp>
        <p:nvSpPr>
          <p:cNvPr id="5" name="object 5"/>
          <p:cNvSpPr txBox="1"/>
          <p:nvPr/>
        </p:nvSpPr>
        <p:spPr>
          <a:xfrm>
            <a:off x="491299" y="4245423"/>
            <a:ext cx="3119755" cy="1562287"/>
          </a:xfrm>
          <a:prstGeom prst="rect">
            <a:avLst/>
          </a:prstGeom>
        </p:spPr>
        <p:txBody>
          <a:bodyPr vert="horz" wrap="square" lIns="0" tIns="12700" rIns="0" bIns="0" rtlCol="0">
            <a:spAutoFit/>
          </a:bodyPr>
          <a:lstStyle/>
          <a:p>
            <a:pPr marL="12700" marR="5080">
              <a:lnSpc>
                <a:spcPct val="125000"/>
              </a:lnSpc>
              <a:spcBef>
                <a:spcPts val="100"/>
              </a:spcBef>
            </a:pPr>
            <a:r>
              <a:rPr lang="en-GB" sz="900" dirty="0">
                <a:solidFill>
                  <a:srgbClr val="231F20"/>
                </a:solidFill>
                <a:latin typeface="Newsreader"/>
                <a:cs typeface="Newsreader"/>
              </a:rPr>
              <a:t>Shoosmiths is committed to adhering to all aspects of tax law, as outlined in paragraph 15(1) of Schedule 19. This commitment includes paying the correct amount of taxes, complying with all statutory tax obligations, and submitting the relevant tax filings on time. We also expect our partners and directors to act in accordance with all UK tax laws and any additional jurisdictions they may be subject to. This includes refraining from engaging in any dubious or aggressive tax planning strategies.</a:t>
            </a:r>
            <a:endParaRPr sz="900" dirty="0">
              <a:latin typeface="Newsreader"/>
              <a:cs typeface="Newsreader"/>
            </a:endParaRPr>
          </a:p>
        </p:txBody>
      </p:sp>
      <p:sp>
        <p:nvSpPr>
          <p:cNvPr id="9" name="object 9"/>
          <p:cNvSpPr txBox="1"/>
          <p:nvPr/>
        </p:nvSpPr>
        <p:spPr>
          <a:xfrm>
            <a:off x="3839300" y="3971103"/>
            <a:ext cx="3243463" cy="151323"/>
          </a:xfrm>
          <a:prstGeom prst="rect">
            <a:avLst/>
          </a:prstGeom>
        </p:spPr>
        <p:txBody>
          <a:bodyPr vert="horz" wrap="square" lIns="0" tIns="12700" rIns="0" bIns="0" rtlCol="0">
            <a:spAutoFit/>
          </a:bodyPr>
          <a:lstStyle/>
          <a:p>
            <a:pPr marL="12700">
              <a:lnSpc>
                <a:spcPct val="100000"/>
              </a:lnSpc>
              <a:spcBef>
                <a:spcPts val="100"/>
              </a:spcBef>
            </a:pPr>
            <a:r>
              <a:rPr lang="en-GB" sz="900" b="1" dirty="0">
                <a:solidFill>
                  <a:srgbClr val="231F20"/>
                </a:solidFill>
                <a:latin typeface="Montserrat SemiBold"/>
                <a:cs typeface="Montserrat SemiBold"/>
              </a:rPr>
              <a:t>Tax risk management</a:t>
            </a:r>
            <a:endParaRPr sz="900" dirty="0">
              <a:latin typeface="Montserrat SemiBold"/>
              <a:cs typeface="Montserrat SemiBold"/>
            </a:endParaRPr>
          </a:p>
        </p:txBody>
      </p:sp>
      <p:sp>
        <p:nvSpPr>
          <p:cNvPr id="10" name="object 10"/>
          <p:cNvSpPr txBox="1"/>
          <p:nvPr/>
        </p:nvSpPr>
        <p:spPr>
          <a:xfrm>
            <a:off x="3839300" y="4245423"/>
            <a:ext cx="3119755" cy="1562287"/>
          </a:xfrm>
          <a:prstGeom prst="rect">
            <a:avLst/>
          </a:prstGeom>
        </p:spPr>
        <p:txBody>
          <a:bodyPr vert="horz" wrap="square" lIns="0" tIns="12700" rIns="0" bIns="0" rtlCol="0">
            <a:spAutoFit/>
          </a:bodyPr>
          <a:lstStyle/>
          <a:p>
            <a:pPr marL="12700" marR="5080">
              <a:lnSpc>
                <a:spcPct val="125000"/>
              </a:lnSpc>
              <a:spcBef>
                <a:spcPts val="100"/>
              </a:spcBef>
            </a:pPr>
            <a:r>
              <a:rPr lang="en-GB" sz="900" dirty="0">
                <a:solidFill>
                  <a:srgbClr val="231F20"/>
                </a:solidFill>
                <a:latin typeface="Newsreader"/>
                <a:cs typeface="Newsreader"/>
              </a:rPr>
              <a:t>As the firm has grown and our tax obligations become more complex, so has our exposure to risk. We will monitor and manage such risks as and when they arise, to ensure we remain fully compliant with all our tax obligations. Any occasion where there is potential ambiguity or intricacy surrounding a risk, we will seek external specialist advice. The firm takes a prudent approach in our tax responsibilities and does not partake in any actions that may result in adverse tax consequences for the firm or its partners.</a:t>
            </a:r>
            <a:endParaRPr sz="900" dirty="0">
              <a:latin typeface="Newsreader"/>
              <a:cs typeface="Newsreader"/>
            </a:endParaRPr>
          </a:p>
        </p:txBody>
      </p:sp>
      <p:sp>
        <p:nvSpPr>
          <p:cNvPr id="8" name="object 4">
            <a:extLst>
              <a:ext uri="{FF2B5EF4-FFF2-40B4-BE49-F238E27FC236}">
                <a16:creationId xmlns:a16="http://schemas.microsoft.com/office/drawing/2014/main" id="{D08ED9A6-81EE-1932-C895-5A325666CA06}"/>
              </a:ext>
            </a:extLst>
          </p:cNvPr>
          <p:cNvSpPr txBox="1"/>
          <p:nvPr/>
        </p:nvSpPr>
        <p:spPr>
          <a:xfrm>
            <a:off x="494450" y="5961463"/>
            <a:ext cx="3119755" cy="151323"/>
          </a:xfrm>
          <a:prstGeom prst="rect">
            <a:avLst/>
          </a:prstGeom>
        </p:spPr>
        <p:txBody>
          <a:bodyPr vert="horz" wrap="square" lIns="0" tIns="12700" rIns="0" bIns="0" rtlCol="0">
            <a:spAutoFit/>
          </a:bodyPr>
          <a:lstStyle/>
          <a:p>
            <a:pPr marL="12700">
              <a:lnSpc>
                <a:spcPct val="100000"/>
              </a:lnSpc>
              <a:spcBef>
                <a:spcPts val="100"/>
              </a:spcBef>
            </a:pPr>
            <a:r>
              <a:rPr lang="en-GB" sz="900" b="1" dirty="0">
                <a:solidFill>
                  <a:srgbClr val="231F20"/>
                </a:solidFill>
                <a:latin typeface="Montserrat SemiBold"/>
                <a:cs typeface="Montserrat SemiBold"/>
              </a:rPr>
              <a:t>Tax planning &amp; governance</a:t>
            </a:r>
            <a:endParaRPr sz="900" dirty="0">
              <a:latin typeface="Montserrat SemiBold"/>
              <a:cs typeface="Montserrat SemiBold"/>
            </a:endParaRPr>
          </a:p>
        </p:txBody>
      </p:sp>
      <p:sp>
        <p:nvSpPr>
          <p:cNvPr id="11" name="object 5">
            <a:extLst>
              <a:ext uri="{FF2B5EF4-FFF2-40B4-BE49-F238E27FC236}">
                <a16:creationId xmlns:a16="http://schemas.microsoft.com/office/drawing/2014/main" id="{D4AC661C-2863-0C7E-0CA0-88777FDB6D49}"/>
              </a:ext>
            </a:extLst>
          </p:cNvPr>
          <p:cNvSpPr txBox="1"/>
          <p:nvPr/>
        </p:nvSpPr>
        <p:spPr>
          <a:xfrm>
            <a:off x="494450" y="6235783"/>
            <a:ext cx="3119755" cy="1748236"/>
          </a:xfrm>
          <a:prstGeom prst="rect">
            <a:avLst/>
          </a:prstGeom>
        </p:spPr>
        <p:txBody>
          <a:bodyPr vert="horz" wrap="square" lIns="0" tIns="12700" rIns="0" bIns="0" rtlCol="0">
            <a:spAutoFit/>
          </a:bodyPr>
          <a:lstStyle/>
          <a:p>
            <a:pPr marL="12700" marR="5080">
              <a:lnSpc>
                <a:spcPct val="125000"/>
              </a:lnSpc>
              <a:spcBef>
                <a:spcPts val="100"/>
              </a:spcBef>
            </a:pPr>
            <a:r>
              <a:rPr lang="en-GB" sz="900" dirty="0">
                <a:solidFill>
                  <a:srgbClr val="231F20"/>
                </a:solidFill>
                <a:latin typeface="Newsreader"/>
                <a:cs typeface="Newsreader"/>
              </a:rPr>
              <a:t>Ultimate responsibility for the firm's tax obligations resides with the Board. The operational management and compliance responsibilities are carried out by the firm’s business services tax team, who report to the Head of Finance and the Chief Financial Officer, with periodic oversight from the Finance and Audit Committee. </a:t>
            </a:r>
          </a:p>
          <a:p>
            <a:pPr marL="12700" marR="5080">
              <a:lnSpc>
                <a:spcPct val="125000"/>
              </a:lnSpc>
              <a:spcBef>
                <a:spcPts val="100"/>
              </a:spcBef>
            </a:pPr>
            <a:r>
              <a:rPr lang="en-GB" sz="900" dirty="0">
                <a:solidFill>
                  <a:srgbClr val="231F20"/>
                </a:solidFill>
                <a:latin typeface="Newsreader"/>
                <a:cs typeface="Newsreader"/>
              </a:rPr>
              <a:t>We consider applicable tax laws in all the countries in which we operate, and factor in any potential impact on our reputation, as well as alignment with the firm's values and long-term strategy.</a:t>
            </a:r>
          </a:p>
        </p:txBody>
      </p:sp>
      <p:sp>
        <p:nvSpPr>
          <p:cNvPr id="12" name="object 9">
            <a:extLst>
              <a:ext uri="{FF2B5EF4-FFF2-40B4-BE49-F238E27FC236}">
                <a16:creationId xmlns:a16="http://schemas.microsoft.com/office/drawing/2014/main" id="{5C2DBC74-1C28-ACAA-ADF6-05D71ACA4841}"/>
              </a:ext>
            </a:extLst>
          </p:cNvPr>
          <p:cNvSpPr txBox="1"/>
          <p:nvPr/>
        </p:nvSpPr>
        <p:spPr>
          <a:xfrm>
            <a:off x="3839301" y="5905039"/>
            <a:ext cx="3224584" cy="151323"/>
          </a:xfrm>
          <a:prstGeom prst="rect">
            <a:avLst/>
          </a:prstGeom>
        </p:spPr>
        <p:txBody>
          <a:bodyPr vert="horz" wrap="square" lIns="0" tIns="12700" rIns="0" bIns="0" rtlCol="0">
            <a:spAutoFit/>
          </a:bodyPr>
          <a:lstStyle/>
          <a:p>
            <a:pPr marL="12700">
              <a:lnSpc>
                <a:spcPct val="100000"/>
              </a:lnSpc>
              <a:spcBef>
                <a:spcPts val="100"/>
              </a:spcBef>
            </a:pPr>
            <a:r>
              <a:rPr lang="en-GB" sz="900" b="1" dirty="0">
                <a:solidFill>
                  <a:srgbClr val="231F20"/>
                </a:solidFill>
                <a:latin typeface="Montserrat SemiBold"/>
                <a:cs typeface="Montserrat SemiBold"/>
              </a:rPr>
              <a:t>Relationship with HMRC</a:t>
            </a:r>
            <a:endParaRPr sz="900" dirty="0">
              <a:latin typeface="Montserrat SemiBold"/>
              <a:cs typeface="Montserrat SemiBold"/>
            </a:endParaRPr>
          </a:p>
        </p:txBody>
      </p:sp>
      <p:sp>
        <p:nvSpPr>
          <p:cNvPr id="15" name="object 10">
            <a:extLst>
              <a:ext uri="{FF2B5EF4-FFF2-40B4-BE49-F238E27FC236}">
                <a16:creationId xmlns:a16="http://schemas.microsoft.com/office/drawing/2014/main" id="{B678D7C7-BF5D-6925-44C8-A8F0C0619EB0}"/>
              </a:ext>
            </a:extLst>
          </p:cNvPr>
          <p:cNvSpPr txBox="1"/>
          <p:nvPr/>
        </p:nvSpPr>
        <p:spPr>
          <a:xfrm>
            <a:off x="3839301" y="6153691"/>
            <a:ext cx="3049180" cy="709490"/>
          </a:xfrm>
          <a:prstGeom prst="rect">
            <a:avLst/>
          </a:prstGeom>
        </p:spPr>
        <p:txBody>
          <a:bodyPr vert="horz" wrap="square" lIns="0" tIns="12700" rIns="0" bIns="0" rtlCol="0">
            <a:spAutoFit/>
          </a:bodyPr>
          <a:lstStyle/>
          <a:p>
            <a:pPr marL="12700" marR="5080">
              <a:lnSpc>
                <a:spcPct val="125000"/>
              </a:lnSpc>
              <a:spcBef>
                <a:spcPts val="100"/>
              </a:spcBef>
            </a:pPr>
            <a:r>
              <a:rPr lang="en-GB" sz="900" dirty="0">
                <a:solidFill>
                  <a:srgbClr val="231F20"/>
                </a:solidFill>
                <a:latin typeface="Newsreader"/>
                <a:cs typeface="Newsreader"/>
              </a:rPr>
              <a:t>We maintain a constructive and transparent relationship with HMRC, acting in accordance with Shoosmiths values. </a:t>
            </a:r>
          </a:p>
          <a:p>
            <a:pPr marL="12700" marR="5080">
              <a:lnSpc>
                <a:spcPct val="125000"/>
              </a:lnSpc>
              <a:spcBef>
                <a:spcPts val="100"/>
              </a:spcBef>
            </a:pPr>
            <a:r>
              <a:rPr lang="en-GB" sz="900" dirty="0">
                <a:solidFill>
                  <a:srgbClr val="231F20"/>
                </a:solidFill>
                <a:latin typeface="Newsreader"/>
                <a:cs typeface="Newsreader"/>
              </a:rPr>
              <a:t>When any areas of uncertainty arise, we endeavour to resolve through open lines of communication.</a:t>
            </a:r>
          </a:p>
        </p:txBody>
      </p:sp>
      <p:sp>
        <p:nvSpPr>
          <p:cNvPr id="6" name="object 2">
            <a:extLst>
              <a:ext uri="{FF2B5EF4-FFF2-40B4-BE49-F238E27FC236}">
                <a16:creationId xmlns:a16="http://schemas.microsoft.com/office/drawing/2014/main" id="{FEAEFAB5-436A-AE20-F3F5-35F896B227BA}"/>
              </a:ext>
            </a:extLst>
          </p:cNvPr>
          <p:cNvSpPr txBox="1"/>
          <p:nvPr/>
        </p:nvSpPr>
        <p:spPr>
          <a:xfrm>
            <a:off x="491299" y="10209876"/>
            <a:ext cx="1254760" cy="144911"/>
          </a:xfrm>
          <a:prstGeom prst="rect">
            <a:avLst/>
          </a:prstGeom>
        </p:spPr>
        <p:txBody>
          <a:bodyPr vert="horz" wrap="square" lIns="0" tIns="13970" rIns="0" bIns="0" rtlCol="0">
            <a:spAutoFit/>
          </a:bodyPr>
          <a:lstStyle/>
          <a:p>
            <a:pPr marL="12700">
              <a:lnSpc>
                <a:spcPct val="100000"/>
              </a:lnSpc>
              <a:spcBef>
                <a:spcPts val="110"/>
              </a:spcBef>
            </a:pPr>
            <a:r>
              <a:rPr sz="850" b="0" spc="-10" dirty="0">
                <a:solidFill>
                  <a:srgbClr val="000006"/>
                </a:solidFill>
                <a:latin typeface="Montserrat Medium"/>
                <a:cs typeface="Montserrat Medium"/>
                <a:hlinkClick r:id="rId2">
                  <a:extLst>
                    <a:ext uri="{A12FA001-AC4F-418D-AE19-62706E023703}">
                      <ahyp:hlinkClr xmlns:ahyp="http://schemas.microsoft.com/office/drawing/2018/hyperlinkcolor" val="tx"/>
                    </a:ext>
                  </a:extLst>
                </a:hlinkClick>
              </a:rPr>
              <a:t>www.shoosmiths.com</a:t>
            </a:r>
            <a:endParaRPr sz="850" dirty="0">
              <a:solidFill>
                <a:srgbClr val="000006"/>
              </a:solidFill>
              <a:latin typeface="Montserrat Medium"/>
              <a:cs typeface="Montserrat Medium"/>
            </a:endParaRPr>
          </a:p>
        </p:txBody>
      </p:sp>
      <p:pic>
        <p:nvPicPr>
          <p:cNvPr id="7" name="Graphic 6">
            <a:extLst>
              <a:ext uri="{FF2B5EF4-FFF2-40B4-BE49-F238E27FC236}">
                <a16:creationId xmlns:a16="http://schemas.microsoft.com/office/drawing/2014/main" id="{47617661-79CA-1D55-D598-6C1BCAD860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63200" y="9921600"/>
            <a:ext cx="900684" cy="431578"/>
          </a:xfrm>
          <a:prstGeom prst="rect">
            <a:avLst/>
          </a:prstGeom>
        </p:spPr>
      </p:pic>
      <p:pic>
        <p:nvPicPr>
          <p:cNvPr id="16" name="Graphic 15">
            <a:extLst>
              <a:ext uri="{FF2B5EF4-FFF2-40B4-BE49-F238E27FC236}">
                <a16:creationId xmlns:a16="http://schemas.microsoft.com/office/drawing/2014/main" id="{E1B46C8C-37E0-1A8E-4C75-0462923FD5E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3999" y="9921599"/>
            <a:ext cx="2090989" cy="208933"/>
          </a:xfrm>
          <a:prstGeom prst="rect">
            <a:avLst/>
          </a:prstGeom>
        </p:spPr>
      </p:pic>
    </p:spTree>
  </p:cSld>
  <p:clrMapOvr>
    <a:masterClrMapping/>
  </p:clrMapOvr>
</p:sld>
</file>

<file path=ppt/theme/theme1.xml><?xml version="1.0" encoding="utf-8"?>
<a:theme xmlns:a="http://schemas.openxmlformats.org/drawingml/2006/main" name="Office Theme">
  <a:themeElements>
    <a:clrScheme name="Shoosmiths">
      <a:dk1>
        <a:srgbClr val="1D252C"/>
      </a:dk1>
      <a:lt1>
        <a:srgbClr val="FFFFFF"/>
      </a:lt1>
      <a:dk2>
        <a:srgbClr val="32342B"/>
      </a:dk2>
      <a:lt2>
        <a:srgbClr val="FFFFFF"/>
      </a:lt2>
      <a:accent1>
        <a:srgbClr val="818181"/>
      </a:accent1>
      <a:accent2>
        <a:srgbClr val="004F59"/>
      </a:accent2>
      <a:accent3>
        <a:srgbClr val="48DDA6"/>
      </a:accent3>
      <a:accent4>
        <a:srgbClr val="F4F4F4"/>
      </a:accent4>
      <a:accent5>
        <a:srgbClr val="BDBDBC"/>
      </a:accent5>
      <a:accent6>
        <a:srgbClr val="F4F4F4"/>
      </a:accent6>
      <a:hlink>
        <a:srgbClr val="1D252C"/>
      </a:hlink>
      <a:folHlink>
        <a:srgbClr val="32342B"/>
      </a:folHlink>
    </a:clrScheme>
    <a:fontScheme name="Shoosmiths-2023">
      <a:majorFont>
        <a:latin typeface="Montserrat"/>
        <a:ea typeface=""/>
        <a:cs typeface=""/>
      </a:majorFont>
      <a:minorFont>
        <a:latin typeface="Newsreade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672</TotalTime>
  <Words>400</Words>
  <Application>Microsoft Office PowerPoint</Application>
  <PresentationFormat>Custom</PresentationFormat>
  <Paragraphs>16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Montserrat</vt:lpstr>
      <vt:lpstr>Montserrat Medium</vt:lpstr>
      <vt:lpstr>Montserrat SemiBold</vt:lpstr>
      <vt:lpstr>Newsreader</vt:lpstr>
      <vt:lpstr>Office Theme</vt:lpstr>
      <vt:lpstr>Shoosmiths tax strategy FY24/25</vt:lpstr>
      <vt:lpstr>Shoosmiths tax strategy FY24/25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line 1 Title line 2</dc:title>
  <dc:creator>Bunt, Iain</dc:creator>
  <cp:lastModifiedBy>O'Gorman, Anne</cp:lastModifiedBy>
  <cp:revision>13</cp:revision>
  <dcterms:created xsi:type="dcterms:W3CDTF">2023-06-16T10:04:33Z</dcterms:created>
  <dcterms:modified xsi:type="dcterms:W3CDTF">2025-02-25T16:30:34Z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2023-06-16T00:00:00Z</vt:filetime>
  </property>
  <property fmtid="{D5CDD505-2E9C-101B-9397-08002B2CF9AE}" pid="3" name="Creator">
    <vt:lpwstr>Adobe InDesign 18.3 (Windows)</vt:lpwstr>
  </property>
  <property fmtid="{D5CDD505-2E9C-101B-9397-08002B2CF9AE}" pid="4" name="LastSaved">
    <vt:filetime>2023-06-16T00:00:00Z</vt:filetime>
  </property>
  <property fmtid="{D5CDD505-2E9C-101B-9397-08002B2CF9AE}" pid="5" name="Producer">
    <vt:lpwstr>Adobe PDF Library 17.0</vt:lpwstr>
  </property>
</Properties>
</file>